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42" d="100"/>
          <a:sy n="142" d="100"/>
        </p:scale>
        <p:origin x="370" y="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57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">
    <p:bg>
      <p:bgPr>
        <a:solidFill>
          <a:srgbClr val="F7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256032"/>
          </a:xfrm>
          <a:prstGeom prst="rect">
            <a:avLst/>
          </a:prstGeom>
          <a:solidFill>
            <a:srgbClr val="123B66"/>
          </a:solidFill>
          <a:ln w="12700">
            <a:solidFill>
              <a:srgbClr val="123B6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6611112"/>
            <a:ext cx="12191695" cy="246888"/>
          </a:xfrm>
          <a:prstGeom prst="rect">
            <a:avLst/>
          </a:prstGeom>
          <a:solidFill>
            <a:srgbClr val="123B66"/>
          </a:solidFill>
          <a:ln w="12700">
            <a:solidFill>
              <a:srgbClr val="123B6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658600" y="657453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658600" y="657453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prometheusmetal.ro/" TargetMode="External"/><Relationship Id="rId7" Type="http://schemas.openxmlformats.org/officeDocument/2006/relationships/hyperlink" Target="https://profireproofing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profireproofing.com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23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5.png"/><Relationship Id="rId5" Type="http://schemas.openxmlformats.org/officeDocument/2006/relationships/image" Target="../media/image29.png"/><Relationship Id="rId10" Type="http://schemas.openxmlformats.org/officeDocument/2006/relationships/image" Target="../media/image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256032"/>
            <a:ext cx="12191695" cy="6400800"/>
          </a:xfrm>
          <a:prstGeom prst="rect">
            <a:avLst/>
          </a:prstGeom>
          <a:solidFill>
            <a:srgbClr val="123B66"/>
          </a:solidFill>
          <a:ln w="12700">
            <a:solidFill>
              <a:srgbClr val="123B66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Text 1"/>
          <p:cNvSpPr/>
          <p:nvPr/>
        </p:nvSpPr>
        <p:spPr>
          <a:xfrm>
            <a:off x="640080" y="1965960"/>
            <a:ext cx="56692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  <a:hlinkClick r:id="rId3"/>
              </a:rPr>
              <a:t>PROMETHEUS METAL</a:t>
            </a:r>
            <a:endParaRPr lang="en-US" sz="2600" dirty="0"/>
          </a:p>
        </p:txBody>
      </p:sp>
      <p:sp>
        <p:nvSpPr>
          <p:cNvPr id="6" name="Text 2"/>
          <p:cNvSpPr/>
          <p:nvPr/>
        </p:nvSpPr>
        <p:spPr>
          <a:xfrm>
            <a:off x="640080" y="2578608"/>
            <a:ext cx="530352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D7E5F2"/>
                </a:solidFill>
              </a:rPr>
              <a:t>Industrial Fabrication &amp; Welding Solutions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40080" y="2999232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D7E5F2"/>
                </a:solidFill>
              </a:rPr>
              <a:t>Buzău, Romania</a:t>
            </a:r>
            <a:endParaRPr lang="en-US" sz="1200" dirty="0"/>
          </a:p>
        </p:txBody>
      </p:sp>
      <p:sp>
        <p:nvSpPr>
          <p:cNvPr id="8" name="Shape 4"/>
          <p:cNvSpPr/>
          <p:nvPr/>
        </p:nvSpPr>
        <p:spPr>
          <a:xfrm>
            <a:off x="640080" y="3401568"/>
            <a:ext cx="1005840" cy="0"/>
          </a:xfrm>
          <a:prstGeom prst="line">
            <a:avLst/>
          </a:prstGeom>
          <a:noFill/>
          <a:ln w="12700">
            <a:solidFill>
              <a:srgbClr val="7FB3D5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9" name="Text 5"/>
          <p:cNvSpPr/>
          <p:nvPr/>
        </p:nvSpPr>
        <p:spPr>
          <a:xfrm>
            <a:off x="640080" y="3611880"/>
            <a:ext cx="29260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BFD0DF"/>
                </a:solidFill>
              </a:rPr>
              <a:t>Company presentation</a:t>
            </a:r>
            <a:endParaRPr lang="en-US" sz="1200" dirty="0"/>
          </a:p>
        </p:txBody>
      </p:sp>
      <p:sp>
        <p:nvSpPr>
          <p:cNvPr id="10" name="Shape 6"/>
          <p:cNvSpPr/>
          <p:nvPr/>
        </p:nvSpPr>
        <p:spPr>
          <a:xfrm>
            <a:off x="640080" y="4709160"/>
            <a:ext cx="1508760" cy="868680"/>
          </a:xfrm>
          <a:prstGeom prst="roundRect">
            <a:avLst>
              <a:gd name="adj" fmla="val 8421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  <a:effectLst>
            <a:outerShdw blurRad="12700" dist="635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1" name="Text 7"/>
          <p:cNvSpPr/>
          <p:nvPr/>
        </p:nvSpPr>
        <p:spPr>
          <a:xfrm>
            <a:off x="749808" y="4818888"/>
            <a:ext cx="1289304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23B66"/>
                </a:solidFill>
              </a:rPr>
              <a:t>2021</a:t>
            </a:r>
            <a:endParaRPr lang="en-US" sz="1800" dirty="0"/>
          </a:p>
        </p:txBody>
      </p:sp>
      <p:sp>
        <p:nvSpPr>
          <p:cNvPr id="12" name="Text 8"/>
          <p:cNvSpPr/>
          <p:nvPr/>
        </p:nvSpPr>
        <p:spPr>
          <a:xfrm>
            <a:off x="749808" y="5111496"/>
            <a:ext cx="128930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5B6777"/>
                </a:solidFill>
              </a:rPr>
              <a:t>Founded</a:t>
            </a:r>
            <a:endParaRPr lang="en-US" sz="900" dirty="0"/>
          </a:p>
        </p:txBody>
      </p:sp>
      <p:sp>
        <p:nvSpPr>
          <p:cNvPr id="13" name="Shape 9"/>
          <p:cNvSpPr/>
          <p:nvPr/>
        </p:nvSpPr>
        <p:spPr>
          <a:xfrm>
            <a:off x="2286000" y="4709160"/>
            <a:ext cx="2057400" cy="868680"/>
          </a:xfrm>
          <a:prstGeom prst="roundRect">
            <a:avLst>
              <a:gd name="adj" fmla="val 8421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  <a:effectLst>
            <a:outerShdw blurRad="12700" dist="635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4" name="Text 10"/>
          <p:cNvSpPr/>
          <p:nvPr/>
        </p:nvSpPr>
        <p:spPr>
          <a:xfrm>
            <a:off x="2395728" y="4818888"/>
            <a:ext cx="1837944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23B66"/>
                </a:solidFill>
              </a:rPr>
              <a:t>Buzău</a:t>
            </a:r>
            <a:endParaRPr lang="en-US" sz="1800" dirty="0"/>
          </a:p>
        </p:txBody>
      </p:sp>
      <p:sp>
        <p:nvSpPr>
          <p:cNvPr id="15" name="Text 11"/>
          <p:cNvSpPr/>
          <p:nvPr/>
        </p:nvSpPr>
        <p:spPr>
          <a:xfrm>
            <a:off x="2395728" y="5111496"/>
            <a:ext cx="183794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5B6777"/>
                </a:solidFill>
              </a:rPr>
              <a:t>Registered in</a:t>
            </a:r>
            <a:endParaRPr lang="en-US" sz="900" dirty="0"/>
          </a:p>
        </p:txBody>
      </p:sp>
      <p:sp>
        <p:nvSpPr>
          <p:cNvPr id="16" name="Shape 12"/>
          <p:cNvSpPr/>
          <p:nvPr/>
        </p:nvSpPr>
        <p:spPr>
          <a:xfrm>
            <a:off x="4526280" y="4709160"/>
            <a:ext cx="1965960" cy="868680"/>
          </a:xfrm>
          <a:prstGeom prst="roundRect">
            <a:avLst>
              <a:gd name="adj" fmla="val 8421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  <a:effectLst>
            <a:outerShdw blurRad="12700" dist="635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7" name="Text 13"/>
          <p:cNvSpPr/>
          <p:nvPr/>
        </p:nvSpPr>
        <p:spPr>
          <a:xfrm>
            <a:off x="4636008" y="4818888"/>
            <a:ext cx="1746504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23B66"/>
                </a:solidFill>
              </a:rPr>
              <a:t>Welded fabrication</a:t>
            </a:r>
            <a:endParaRPr lang="en-US" sz="1800" dirty="0"/>
          </a:p>
        </p:txBody>
      </p:sp>
      <p:sp>
        <p:nvSpPr>
          <p:cNvPr id="18" name="Text 14"/>
          <p:cNvSpPr/>
          <p:nvPr/>
        </p:nvSpPr>
        <p:spPr>
          <a:xfrm>
            <a:off x="4636008" y="5111496"/>
            <a:ext cx="174650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5B6777"/>
                </a:solidFill>
              </a:rPr>
              <a:t>Core offer</a:t>
            </a:r>
            <a:endParaRPr lang="en-US" sz="9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658600" y="657453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1</a:t>
            </a:fld>
            <a:endParaRPr lang="en-US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880" y="2081413"/>
            <a:ext cx="5148072" cy="275003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40080" y="3886200"/>
            <a:ext cx="4389120" cy="2560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100">
                <a:solidFill>
                  <a:srgbClr val="666666"/>
                </a:solidFill>
                <a:latin typeface="Aptos"/>
              </a:rPr>
              <a:t>Part of the </a:t>
            </a:r>
            <a:r>
              <a:rPr sz="1100" b="1">
                <a:solidFill>
                  <a:srgbClr val="1F4E79"/>
                </a:solidFill>
                <a:latin typeface="Aptos"/>
                <a:hlinkClick r:id="rId5"/>
              </a:rPr>
              <a:t>PROFIREPROOFING</a:t>
            </a:r>
            <a:r>
              <a:rPr sz="1100">
                <a:solidFill>
                  <a:srgbClr val="666666"/>
                </a:solidFill>
                <a:latin typeface="Aptos"/>
              </a:rPr>
              <a:t> Group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0080" y="3794760"/>
            <a:ext cx="1554480" cy="18288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9" name="Picture 28" descr="prometheus_qr.png">
            <a:hlinkClick r:id="rId3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760" y="5349240"/>
            <a:ext cx="713232" cy="713232"/>
          </a:xfrm>
          <a:prstGeom prst="rect">
            <a:avLst/>
          </a:prstGeom>
        </p:spPr>
      </p:pic>
      <p:pic>
        <p:nvPicPr>
          <p:cNvPr id="30" name="Picture 29" descr="profireproofing_qr.png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1952" y="5349240"/>
            <a:ext cx="713232" cy="71323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802880" y="6099048"/>
            <a:ext cx="1143000" cy="20116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800" b="1">
                <a:solidFill>
                  <a:srgbClr val="FFFFFF"/>
                </a:solidFill>
                <a:latin typeface="Arial"/>
                <a:hlinkClick r:id="rId3"/>
              </a:rPr>
              <a:t>PROMETHEUS METAL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366504" y="6099048"/>
            <a:ext cx="1143000" cy="20116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800" b="1">
                <a:solidFill>
                  <a:srgbClr val="FFFFFF"/>
                </a:solidFill>
                <a:latin typeface="Arial"/>
                <a:hlinkClick r:id="rId7"/>
              </a:rPr>
              <a:t>PROFIREPROOFING</a:t>
            </a:r>
          </a:p>
        </p:txBody>
      </p:sp>
      <p:pic>
        <p:nvPicPr>
          <p:cNvPr id="20" name="Image 0" descr="/mnt/data/promo_work/ppt/media/image3.png">
            <a:extLst>
              <a:ext uri="{FF2B5EF4-FFF2-40B4-BE49-F238E27FC236}">
                <a16:creationId xmlns:a16="http://schemas.microsoft.com/office/drawing/2014/main" id="{65F6345C-202C-600C-E745-58B446116A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5871" y="983359"/>
            <a:ext cx="1465263" cy="676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B66C28-DF58-DF5E-0460-CCF195CED3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085" y="983360"/>
            <a:ext cx="3028950" cy="6762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93192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45E91"/>
                </a:solidFill>
              </a:rPr>
              <a:t>Company Overview</a:t>
            </a:r>
            <a:endParaRPr lang="en-US" sz="1200" dirty="0"/>
          </a:p>
        </p:txBody>
      </p:sp>
      <p:pic>
        <p:nvPicPr>
          <p:cNvPr id="3" name="Image 0" descr="/mnt/data/promo_work/ppt/media/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5306" y="347471"/>
            <a:ext cx="1465263" cy="6762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8640" y="731520"/>
            <a:ext cx="658368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293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 compact fabrication partner for custom metal work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548640" y="1353312"/>
            <a:ext cx="7315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5B6777"/>
                </a:solidFill>
              </a:rPr>
              <a:t>Romanian privately owned company focused on welded assemblies, fabricated parts and steel structures.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548640" y="1828800"/>
            <a:ext cx="5486400" cy="4160520"/>
          </a:xfrm>
          <a:prstGeom prst="roundRect">
            <a:avLst>
              <a:gd name="adj" fmla="val 1319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841248" y="2057400"/>
            <a:ext cx="489204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>
              <a:buNone/>
            </a:pPr>
            <a:r>
              <a:rPr lang="en-US" sz="1450" dirty="0">
                <a:solidFill>
                  <a:srgbClr val="1F2937"/>
                </a:solidFill>
              </a:rPr>
              <a:t>PROMETHEUS METAL SRL is a Romanian company established in 2021, part of Prometheus (Italy), and registered with the Buzău Trade Register under no. J10/1224/2021, fiscal code RO44945340.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841248" y="2907792"/>
            <a:ext cx="210312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45E91"/>
                </a:solidFill>
              </a:rPr>
              <a:t>What we manufacture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841248" y="3154680"/>
            <a:ext cx="4572000" cy="11887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154305" indent="-154305">
              <a:buSzPct val="100000"/>
              <a:buChar char="•"/>
            </a:pPr>
            <a:r>
              <a:rPr lang="en-US" sz="1350" dirty="0">
                <a:solidFill>
                  <a:srgbClr val="1F2937"/>
                </a:solidFill>
              </a:rPr>
              <a:t>Welded structural assemblies and subassemblies</a:t>
            </a:r>
            <a:endParaRPr lang="en-US" sz="1350" dirty="0"/>
          </a:p>
          <a:p>
            <a:pPr marL="154305" indent="-154305">
              <a:buSzPct val="100000"/>
              <a:buChar char="•"/>
            </a:pPr>
            <a:r>
              <a:rPr lang="en-US" sz="1350" dirty="0">
                <a:solidFill>
                  <a:srgbClr val="1F2937"/>
                </a:solidFill>
              </a:rPr>
              <a:t>Parts for civil and industrial machinery</a:t>
            </a:r>
            <a:endParaRPr lang="en-US" sz="1350" dirty="0"/>
          </a:p>
          <a:p>
            <a:pPr marL="154305" indent="-154305">
              <a:buSzPct val="100000"/>
              <a:buChar char="•"/>
            </a:pPr>
            <a:r>
              <a:rPr lang="en-US" sz="1350" dirty="0">
                <a:solidFill>
                  <a:srgbClr val="1F2937"/>
                </a:solidFill>
              </a:rPr>
              <a:t>Metal and steel structures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841248" y="4526280"/>
            <a:ext cx="182880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45E91"/>
                </a:solidFill>
              </a:rPr>
              <a:t>Main sectors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841248" y="4773168"/>
            <a:ext cx="4389120" cy="8229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154305" indent="-154305">
              <a:buSzPct val="100000"/>
              <a:buChar char="•"/>
            </a:pPr>
            <a:r>
              <a:rPr lang="en-US" sz="1350" dirty="0">
                <a:solidFill>
                  <a:srgbClr val="1F2937"/>
                </a:solidFill>
              </a:rPr>
              <a:t>Oil &amp; gas</a:t>
            </a:r>
            <a:endParaRPr lang="en-US" sz="1350" dirty="0"/>
          </a:p>
          <a:p>
            <a:pPr marL="154305" indent="-154305">
              <a:buSzPct val="100000"/>
              <a:buChar char="•"/>
            </a:pPr>
            <a:r>
              <a:rPr lang="en-US" sz="1350" dirty="0">
                <a:solidFill>
                  <a:srgbClr val="1F2937"/>
                </a:solidFill>
              </a:rPr>
              <a:t>Industrial automation</a:t>
            </a:r>
            <a:endParaRPr lang="en-US" sz="1350" dirty="0"/>
          </a:p>
          <a:p>
            <a:pPr marL="154305" indent="-154305">
              <a:buSzPct val="100000"/>
              <a:buChar char="•"/>
            </a:pPr>
            <a:r>
              <a:rPr lang="en-US" sz="1350" dirty="0">
                <a:solidFill>
                  <a:srgbClr val="1F2937"/>
                </a:solidFill>
              </a:rPr>
              <a:t>Industrial machinery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6355080" y="1828800"/>
            <a:ext cx="2468880" cy="1920240"/>
          </a:xfrm>
          <a:prstGeom prst="roundRect">
            <a:avLst>
              <a:gd name="adj" fmla="val 285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3" name="Image 1" descr="/mnt/data/promo_work/ppt/media/image8.png"/>
          <p:cNvPicPr>
            <a:picLocks noChangeAspect="1"/>
          </p:cNvPicPr>
          <p:nvPr/>
        </p:nvPicPr>
        <p:blipFill>
          <a:blip r:embed="rId4"/>
          <a:srcRect l="14238" r="14238"/>
          <a:stretch/>
        </p:blipFill>
        <p:spPr>
          <a:xfrm>
            <a:off x="6373368" y="1847088"/>
            <a:ext cx="2432304" cy="1609344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6419088" y="3529584"/>
            <a:ext cx="234086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Fabricated manifold assembly</a:t>
            </a:r>
            <a:endParaRPr lang="en-US" sz="930" dirty="0"/>
          </a:p>
        </p:txBody>
      </p:sp>
      <p:sp>
        <p:nvSpPr>
          <p:cNvPr id="15" name="Shape 11"/>
          <p:cNvSpPr/>
          <p:nvPr/>
        </p:nvSpPr>
        <p:spPr>
          <a:xfrm>
            <a:off x="9006840" y="1828800"/>
            <a:ext cx="2651760" cy="1920240"/>
          </a:xfrm>
          <a:prstGeom prst="roundRect">
            <a:avLst>
              <a:gd name="adj" fmla="val 285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6" name="Image 2" descr="/mnt/data/promo_work/ppt/media/image4.png"/>
          <p:cNvPicPr>
            <a:picLocks noChangeAspect="1"/>
          </p:cNvPicPr>
          <p:nvPr/>
        </p:nvPicPr>
        <p:blipFill>
          <a:blip r:embed="rId5"/>
          <a:srcRect t="13259" b="13259"/>
          <a:stretch/>
        </p:blipFill>
        <p:spPr>
          <a:xfrm>
            <a:off x="9025128" y="1847088"/>
            <a:ext cx="2615184" cy="1609344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070848" y="3529584"/>
            <a:ext cx="252374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Machined flanges and fittings</a:t>
            </a:r>
            <a:endParaRPr lang="en-US" sz="930" dirty="0"/>
          </a:p>
        </p:txBody>
      </p:sp>
      <p:sp>
        <p:nvSpPr>
          <p:cNvPr id="18" name="Shape 13"/>
          <p:cNvSpPr/>
          <p:nvPr/>
        </p:nvSpPr>
        <p:spPr>
          <a:xfrm>
            <a:off x="6355080" y="3977640"/>
            <a:ext cx="2468880" cy="1828800"/>
          </a:xfrm>
          <a:prstGeom prst="roundRect">
            <a:avLst>
              <a:gd name="adj" fmla="val 3000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9" name="Image 3" descr="/mnt/data/promo_work/ppt/media/image24.png"/>
          <p:cNvPicPr>
            <a:picLocks noChangeAspect="1"/>
          </p:cNvPicPr>
          <p:nvPr/>
        </p:nvPicPr>
        <p:blipFill>
          <a:blip r:embed="rId6"/>
          <a:srcRect t="17367" b="17367"/>
          <a:stretch/>
        </p:blipFill>
        <p:spPr>
          <a:xfrm>
            <a:off x="6373368" y="3995928"/>
            <a:ext cx="2432304" cy="1517904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6419088" y="5586984"/>
            <a:ext cx="234086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Mechanical processing parts</a:t>
            </a:r>
            <a:endParaRPr lang="en-US" sz="930" dirty="0"/>
          </a:p>
        </p:txBody>
      </p:sp>
      <p:sp>
        <p:nvSpPr>
          <p:cNvPr id="21" name="Shape 15"/>
          <p:cNvSpPr/>
          <p:nvPr/>
        </p:nvSpPr>
        <p:spPr>
          <a:xfrm>
            <a:off x="9006840" y="3977640"/>
            <a:ext cx="2651760" cy="1828800"/>
          </a:xfrm>
          <a:prstGeom prst="roundRect">
            <a:avLst>
              <a:gd name="adj" fmla="val 3000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2" name="Image 4" descr="/mnt/data/promo_work/ppt/media/image19.png"/>
          <p:cNvPicPr>
            <a:picLocks noChangeAspect="1"/>
          </p:cNvPicPr>
          <p:nvPr/>
        </p:nvPicPr>
        <p:blipFill>
          <a:blip r:embed="rId7"/>
          <a:srcRect l="3983" r="3983"/>
          <a:stretch/>
        </p:blipFill>
        <p:spPr>
          <a:xfrm>
            <a:off x="9025128" y="3995928"/>
            <a:ext cx="2615184" cy="1517904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9070848" y="5586984"/>
            <a:ext cx="252374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Stainless steel tank work</a:t>
            </a:r>
            <a:endParaRPr lang="en-US" sz="93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658600" y="657453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2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1975C07-BA77-9E1A-5E7B-AF1DF03B80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9520" y="347472"/>
            <a:ext cx="3028950" cy="6762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93192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45E91"/>
                </a:solidFill>
              </a:rPr>
              <a:t>Production Capability</a:t>
            </a:r>
            <a:endParaRPr lang="en-US" sz="1200" dirty="0"/>
          </a:p>
        </p:txBody>
      </p:sp>
      <p:sp>
        <p:nvSpPr>
          <p:cNvPr id="4" name="Text 1"/>
          <p:cNvSpPr/>
          <p:nvPr/>
        </p:nvSpPr>
        <p:spPr>
          <a:xfrm>
            <a:off x="548640" y="731520"/>
            <a:ext cx="658368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293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Core production capabilities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548640" y="1353312"/>
            <a:ext cx="7315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5B6777"/>
                </a:solidFill>
              </a:rPr>
              <a:t>Selected in-house equipment and operations shown in the original presentation.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548640" y="1828800"/>
            <a:ext cx="4572000" cy="4480560"/>
          </a:xfrm>
          <a:prstGeom prst="roundRect">
            <a:avLst>
              <a:gd name="adj" fmla="val 1224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822960" y="2084832"/>
            <a:ext cx="182880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45E91"/>
                </a:solidFill>
              </a:rPr>
              <a:t>Main equipment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822960" y="2331720"/>
            <a:ext cx="3931920" cy="36576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Amada laser cutting system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Schiavi Amada bending machine – 200 tons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Schiavi Amada bending machine – 50 tons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Bending up to 1,270 mm length / 5 mm thickness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CNC vertical milling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Plate chamfering machine (GBC)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Bench chamfering machine for aluminium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50-ton press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Vertical drilling machine</a:t>
            </a:r>
            <a:endParaRPr lang="en-US" sz="1220" dirty="0"/>
          </a:p>
        </p:txBody>
      </p:sp>
      <p:sp>
        <p:nvSpPr>
          <p:cNvPr id="9" name="Shape 6"/>
          <p:cNvSpPr/>
          <p:nvPr/>
        </p:nvSpPr>
        <p:spPr>
          <a:xfrm>
            <a:off x="5440680" y="1828800"/>
            <a:ext cx="2011680" cy="1920240"/>
          </a:xfrm>
          <a:prstGeom prst="roundRect">
            <a:avLst>
              <a:gd name="adj" fmla="val 285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0" name="Image 1" descr="/mnt/data/promo_work/ppt/media/image12.png"/>
          <p:cNvPicPr>
            <a:picLocks noChangeAspect="1"/>
          </p:cNvPicPr>
          <p:nvPr/>
        </p:nvPicPr>
        <p:blipFill>
          <a:blip r:embed="rId3"/>
          <a:srcRect l="9921" r="9921"/>
          <a:stretch/>
        </p:blipFill>
        <p:spPr>
          <a:xfrm>
            <a:off x="5458968" y="1847088"/>
            <a:ext cx="1975104" cy="160934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504688" y="3529584"/>
            <a:ext cx="188366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CNC vertical milling</a:t>
            </a:r>
            <a:endParaRPr lang="en-US" sz="930" dirty="0"/>
          </a:p>
        </p:txBody>
      </p:sp>
      <p:sp>
        <p:nvSpPr>
          <p:cNvPr id="12" name="Shape 8"/>
          <p:cNvSpPr/>
          <p:nvPr/>
        </p:nvSpPr>
        <p:spPr>
          <a:xfrm>
            <a:off x="7635240" y="1828800"/>
            <a:ext cx="2011680" cy="1920240"/>
          </a:xfrm>
          <a:prstGeom prst="roundRect">
            <a:avLst>
              <a:gd name="adj" fmla="val 285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3" name="Image 2" descr="/mnt/data/promo_work/ppt/media/image13.png"/>
          <p:cNvPicPr>
            <a:picLocks noChangeAspect="1"/>
          </p:cNvPicPr>
          <p:nvPr/>
        </p:nvPicPr>
        <p:blipFill>
          <a:blip r:embed="rId4"/>
          <a:srcRect l="25353" r="25353"/>
          <a:stretch/>
        </p:blipFill>
        <p:spPr>
          <a:xfrm>
            <a:off x="7653528" y="1847088"/>
            <a:ext cx="1975104" cy="160934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699248" y="3529584"/>
            <a:ext cx="188366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Amada laser cutting</a:t>
            </a:r>
            <a:endParaRPr lang="en-US" sz="930" dirty="0"/>
          </a:p>
        </p:txBody>
      </p:sp>
      <p:sp>
        <p:nvSpPr>
          <p:cNvPr id="15" name="Shape 10"/>
          <p:cNvSpPr/>
          <p:nvPr/>
        </p:nvSpPr>
        <p:spPr>
          <a:xfrm>
            <a:off x="9829800" y="1828800"/>
            <a:ext cx="1783080" cy="192024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6" name="Image 3" descr="/mnt/data/promo_work/ppt/media/image10.png"/>
          <p:cNvPicPr>
            <a:picLocks noChangeAspect="1"/>
          </p:cNvPicPr>
          <p:nvPr/>
        </p:nvPicPr>
        <p:blipFill>
          <a:blip r:embed="rId5"/>
          <a:srcRect l="8640" r="8640"/>
          <a:stretch/>
        </p:blipFill>
        <p:spPr>
          <a:xfrm>
            <a:off x="9848088" y="1847088"/>
            <a:ext cx="1746504" cy="160934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893808" y="3529584"/>
            <a:ext cx="165506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200 t press brake</a:t>
            </a:r>
            <a:endParaRPr lang="en-US" sz="930" dirty="0"/>
          </a:p>
        </p:txBody>
      </p:sp>
      <p:sp>
        <p:nvSpPr>
          <p:cNvPr id="18" name="Shape 12"/>
          <p:cNvSpPr/>
          <p:nvPr/>
        </p:nvSpPr>
        <p:spPr>
          <a:xfrm>
            <a:off x="5440680" y="3977640"/>
            <a:ext cx="2011680" cy="1920240"/>
          </a:xfrm>
          <a:prstGeom prst="roundRect">
            <a:avLst>
              <a:gd name="adj" fmla="val 285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9" name="Image 4" descr="/mnt/data/promo_work/ppt/media/image11.png"/>
          <p:cNvPicPr>
            <a:picLocks noChangeAspect="1"/>
          </p:cNvPicPr>
          <p:nvPr/>
        </p:nvPicPr>
        <p:blipFill>
          <a:blip r:embed="rId6"/>
          <a:srcRect t="13216" b="13216"/>
          <a:stretch/>
        </p:blipFill>
        <p:spPr>
          <a:xfrm>
            <a:off x="5458968" y="3995928"/>
            <a:ext cx="1975104" cy="1609344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5504688" y="5678424"/>
            <a:ext cx="188366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50 t press brake</a:t>
            </a:r>
            <a:endParaRPr lang="en-US" sz="930" dirty="0"/>
          </a:p>
        </p:txBody>
      </p:sp>
      <p:sp>
        <p:nvSpPr>
          <p:cNvPr id="21" name="Shape 14"/>
          <p:cNvSpPr/>
          <p:nvPr/>
        </p:nvSpPr>
        <p:spPr>
          <a:xfrm>
            <a:off x="7635240" y="3977640"/>
            <a:ext cx="2011680" cy="1920240"/>
          </a:xfrm>
          <a:prstGeom prst="roundRect">
            <a:avLst>
              <a:gd name="adj" fmla="val 285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2" name="Image 5" descr="/mnt/data/promo_work/ppt/media/image14.png"/>
          <p:cNvPicPr>
            <a:picLocks noChangeAspect="1"/>
          </p:cNvPicPr>
          <p:nvPr/>
        </p:nvPicPr>
        <p:blipFill>
          <a:blip r:embed="rId7"/>
          <a:srcRect t="19444" b="19444"/>
          <a:stretch/>
        </p:blipFill>
        <p:spPr>
          <a:xfrm>
            <a:off x="7653528" y="3995928"/>
            <a:ext cx="1975104" cy="1609344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7699248" y="5678424"/>
            <a:ext cx="188366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Plate chamfering</a:t>
            </a:r>
            <a:endParaRPr lang="en-US" sz="930" dirty="0"/>
          </a:p>
        </p:txBody>
      </p:sp>
      <p:sp>
        <p:nvSpPr>
          <p:cNvPr id="24" name="Shape 16"/>
          <p:cNvSpPr/>
          <p:nvPr/>
        </p:nvSpPr>
        <p:spPr>
          <a:xfrm>
            <a:off x="9829800" y="3977640"/>
            <a:ext cx="1783080" cy="192024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5" name="Image 6" descr="/mnt/data/promo_work/ppt/media/image18.png"/>
          <p:cNvPicPr>
            <a:picLocks noChangeAspect="1"/>
          </p:cNvPicPr>
          <p:nvPr/>
        </p:nvPicPr>
        <p:blipFill>
          <a:blip r:embed="rId8"/>
          <a:srcRect l="19442" r="19442"/>
          <a:stretch/>
        </p:blipFill>
        <p:spPr>
          <a:xfrm>
            <a:off x="9848088" y="3995928"/>
            <a:ext cx="1746504" cy="1609344"/>
          </a:xfrm>
          <a:prstGeom prst="rect">
            <a:avLst/>
          </a:prstGeom>
        </p:spPr>
      </p:pic>
      <p:sp>
        <p:nvSpPr>
          <p:cNvPr id="26" name="Text 17"/>
          <p:cNvSpPr/>
          <p:nvPr/>
        </p:nvSpPr>
        <p:spPr>
          <a:xfrm>
            <a:off x="9893808" y="5678424"/>
            <a:ext cx="165506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Bench chamfering</a:t>
            </a:r>
            <a:endParaRPr lang="en-US" sz="930" dirty="0"/>
          </a:p>
        </p:txBody>
      </p:sp>
      <p:sp>
        <p:nvSpPr>
          <p:cNvPr id="27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658600" y="657453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3</a:t>
            </a:fld>
            <a:endParaRPr lang="en-US"/>
          </a:p>
        </p:txBody>
      </p:sp>
      <p:pic>
        <p:nvPicPr>
          <p:cNvPr id="28" name="Image 0" descr="/mnt/data/promo_work/ppt/media/image3.png">
            <a:extLst>
              <a:ext uri="{FF2B5EF4-FFF2-40B4-BE49-F238E27FC236}">
                <a16:creationId xmlns:a16="http://schemas.microsoft.com/office/drawing/2014/main" id="{10D1DE9B-0C46-5C16-ECE4-C09A2F6405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5306" y="347471"/>
            <a:ext cx="1465263" cy="6762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6BF1018-980C-5B09-3DC7-F5681373DE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9520" y="347472"/>
            <a:ext cx="3028950" cy="6762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93192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45E91"/>
                </a:solidFill>
              </a:rPr>
              <a:t>Fabrication &amp; Welding</a:t>
            </a:r>
            <a:endParaRPr lang="en-US" sz="1200" dirty="0"/>
          </a:p>
        </p:txBody>
      </p:sp>
      <p:sp>
        <p:nvSpPr>
          <p:cNvPr id="4" name="Text 1"/>
          <p:cNvSpPr/>
          <p:nvPr/>
        </p:nvSpPr>
        <p:spPr>
          <a:xfrm>
            <a:off x="548640" y="731520"/>
            <a:ext cx="658368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293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Welding, processing and shop-floor support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548640" y="1353312"/>
            <a:ext cx="7315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5B6777"/>
                </a:solidFill>
              </a:rPr>
              <a:t>Capabilities relevant to subcontract fabrication, pipe-related components and general welded assemblies.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548640" y="1783080"/>
            <a:ext cx="3931920" cy="4526280"/>
          </a:xfrm>
          <a:prstGeom prst="roundRect">
            <a:avLst>
              <a:gd name="adj" fmla="val 1395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804672" y="2029968"/>
            <a:ext cx="29260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45E91"/>
                </a:solidFill>
              </a:rPr>
              <a:t>Shop support and welding assets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804672" y="2304288"/>
            <a:ext cx="3337560" cy="329184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MIG/MAG welding equipment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Vertical drilling machine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Magnetic drilling machine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Band saw (MACC)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1,500 kg Linde forklift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500 kg slewing jib crane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Hand tools for grinding and drilling</a:t>
            </a:r>
            <a:endParaRPr lang="en-US" sz="1220" dirty="0"/>
          </a:p>
          <a:p>
            <a:pPr marL="139446" indent="-139446">
              <a:buSzPct val="100000"/>
              <a:buChar char="•"/>
            </a:pPr>
            <a:r>
              <a:rPr lang="en-US" sz="1220" dirty="0">
                <a:solidFill>
                  <a:srgbClr val="1F2937"/>
                </a:solidFill>
              </a:rPr>
              <a:t>Welder qualifications listed for ISO 9606-1 and ISO 9606-2 processes</a:t>
            </a:r>
            <a:endParaRPr lang="en-US" sz="1220" dirty="0"/>
          </a:p>
        </p:txBody>
      </p:sp>
      <p:sp>
        <p:nvSpPr>
          <p:cNvPr id="9" name="Shape 6"/>
          <p:cNvSpPr/>
          <p:nvPr/>
        </p:nvSpPr>
        <p:spPr>
          <a:xfrm>
            <a:off x="4754880" y="1828800"/>
            <a:ext cx="1828800" cy="1828800"/>
          </a:xfrm>
          <a:prstGeom prst="roundRect">
            <a:avLst>
              <a:gd name="adj" fmla="val 3000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0" name="Image 1" descr="/mnt/data/promo_work/ppt/media/image16.png"/>
          <p:cNvPicPr>
            <a:picLocks noChangeAspect="1"/>
          </p:cNvPicPr>
          <p:nvPr/>
        </p:nvPicPr>
        <p:blipFill>
          <a:blip r:embed="rId3"/>
          <a:srcRect t="12793" b="12793"/>
          <a:stretch/>
        </p:blipFill>
        <p:spPr>
          <a:xfrm>
            <a:off x="4773168" y="1847088"/>
            <a:ext cx="1792224" cy="151790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818888" y="3438144"/>
            <a:ext cx="170078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MIG/MAG welding</a:t>
            </a:r>
            <a:endParaRPr lang="en-US" sz="930" dirty="0"/>
          </a:p>
        </p:txBody>
      </p:sp>
      <p:sp>
        <p:nvSpPr>
          <p:cNvPr id="12" name="Shape 8"/>
          <p:cNvSpPr/>
          <p:nvPr/>
        </p:nvSpPr>
        <p:spPr>
          <a:xfrm>
            <a:off x="6812280" y="1828800"/>
            <a:ext cx="1508760" cy="1828800"/>
          </a:xfrm>
          <a:prstGeom prst="roundRect">
            <a:avLst>
              <a:gd name="adj" fmla="val 3636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3" name="Image 2" descr="/mnt/data/promo_work/ppt/media/image17.png"/>
          <p:cNvPicPr>
            <a:picLocks noChangeAspect="1"/>
          </p:cNvPicPr>
          <p:nvPr/>
        </p:nvPicPr>
        <p:blipFill>
          <a:blip r:embed="rId4"/>
          <a:srcRect t="6830" b="6830"/>
          <a:stretch/>
        </p:blipFill>
        <p:spPr>
          <a:xfrm>
            <a:off x="6830568" y="1847088"/>
            <a:ext cx="1472184" cy="151790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876288" y="3438144"/>
            <a:ext cx="138074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Welding source</a:t>
            </a:r>
            <a:endParaRPr lang="en-US" sz="930" dirty="0"/>
          </a:p>
        </p:txBody>
      </p:sp>
      <p:sp>
        <p:nvSpPr>
          <p:cNvPr id="15" name="Shape 10"/>
          <p:cNvSpPr/>
          <p:nvPr/>
        </p:nvSpPr>
        <p:spPr>
          <a:xfrm>
            <a:off x="8549640" y="1828800"/>
            <a:ext cx="1691640" cy="1828800"/>
          </a:xfrm>
          <a:prstGeom prst="roundRect">
            <a:avLst>
              <a:gd name="adj" fmla="val 3243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6" name="Image 3" descr="/mnt/data/promo_work/ppt/media/image15.png"/>
          <p:cNvPicPr>
            <a:picLocks noChangeAspect="1"/>
          </p:cNvPicPr>
          <p:nvPr/>
        </p:nvPicPr>
        <p:blipFill>
          <a:blip r:embed="rId5"/>
          <a:srcRect t="11351" b="11351"/>
          <a:stretch/>
        </p:blipFill>
        <p:spPr>
          <a:xfrm>
            <a:off x="8567928" y="1847088"/>
            <a:ext cx="1655064" cy="151790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8613648" y="3438144"/>
            <a:ext cx="15636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Drilling equipment</a:t>
            </a:r>
            <a:endParaRPr lang="en-US" sz="930" dirty="0"/>
          </a:p>
        </p:txBody>
      </p:sp>
      <p:sp>
        <p:nvSpPr>
          <p:cNvPr id="18" name="Shape 12"/>
          <p:cNvSpPr/>
          <p:nvPr/>
        </p:nvSpPr>
        <p:spPr>
          <a:xfrm>
            <a:off x="10469880" y="1828800"/>
            <a:ext cx="1143000" cy="1828800"/>
          </a:xfrm>
          <a:prstGeom prst="roundRect">
            <a:avLst>
              <a:gd name="adj" fmla="val 4800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9" name="Image 4" descr="/mnt/data/promo_work/ppt/media/image23.png"/>
          <p:cNvPicPr>
            <a:picLocks noChangeAspect="1"/>
          </p:cNvPicPr>
          <p:nvPr/>
        </p:nvPicPr>
        <p:blipFill>
          <a:blip r:embed="rId6"/>
          <a:srcRect l="14008" r="14007"/>
          <a:stretch/>
        </p:blipFill>
        <p:spPr>
          <a:xfrm>
            <a:off x="10488168" y="1847088"/>
            <a:ext cx="1106424" cy="1517904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10533888" y="3438144"/>
            <a:ext cx="101498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Vertical machining</a:t>
            </a:r>
            <a:endParaRPr lang="en-US" sz="930" dirty="0"/>
          </a:p>
        </p:txBody>
      </p:sp>
      <p:sp>
        <p:nvSpPr>
          <p:cNvPr id="21" name="Shape 14"/>
          <p:cNvSpPr/>
          <p:nvPr/>
        </p:nvSpPr>
        <p:spPr>
          <a:xfrm>
            <a:off x="4754880" y="3913632"/>
            <a:ext cx="1828800" cy="1965960"/>
          </a:xfrm>
          <a:prstGeom prst="roundRect">
            <a:avLst>
              <a:gd name="adj" fmla="val 3000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2" name="Image 5" descr="/mnt/data/promo_work/ppt/media/image27.png"/>
          <p:cNvPicPr>
            <a:picLocks noChangeAspect="1"/>
          </p:cNvPicPr>
          <p:nvPr/>
        </p:nvPicPr>
        <p:blipFill>
          <a:blip r:embed="rId7"/>
          <a:srcRect t="15254" b="15254"/>
          <a:stretch/>
        </p:blipFill>
        <p:spPr>
          <a:xfrm>
            <a:off x="4773168" y="3931920"/>
            <a:ext cx="1792224" cy="1655064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4818888" y="5660136"/>
            <a:ext cx="170078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Processed steel part</a:t>
            </a:r>
            <a:endParaRPr lang="en-US" sz="930" dirty="0"/>
          </a:p>
        </p:txBody>
      </p:sp>
      <p:sp>
        <p:nvSpPr>
          <p:cNvPr id="24" name="Shape 16"/>
          <p:cNvSpPr/>
          <p:nvPr/>
        </p:nvSpPr>
        <p:spPr>
          <a:xfrm>
            <a:off x="6812280" y="3913632"/>
            <a:ext cx="1508760" cy="1965960"/>
          </a:xfrm>
          <a:prstGeom prst="roundRect">
            <a:avLst>
              <a:gd name="adj" fmla="val 3636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5" name="Image 6" descr="/mnt/data/promo_work/ppt/media/image28.png"/>
          <p:cNvPicPr>
            <a:picLocks noChangeAspect="1"/>
          </p:cNvPicPr>
          <p:nvPr/>
        </p:nvPicPr>
        <p:blipFill>
          <a:blip r:embed="rId8"/>
          <a:srcRect l="16644" r="16644"/>
          <a:stretch/>
        </p:blipFill>
        <p:spPr>
          <a:xfrm>
            <a:off x="6830568" y="3931920"/>
            <a:ext cx="1472184" cy="1655064"/>
          </a:xfrm>
          <a:prstGeom prst="rect">
            <a:avLst/>
          </a:prstGeom>
        </p:spPr>
      </p:pic>
      <p:sp>
        <p:nvSpPr>
          <p:cNvPr id="26" name="Text 17"/>
          <p:cNvSpPr/>
          <p:nvPr/>
        </p:nvSpPr>
        <p:spPr>
          <a:xfrm>
            <a:off x="6876288" y="5660136"/>
            <a:ext cx="138074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Weld detail</a:t>
            </a:r>
            <a:endParaRPr lang="en-US" sz="930" dirty="0"/>
          </a:p>
        </p:txBody>
      </p:sp>
      <p:sp>
        <p:nvSpPr>
          <p:cNvPr id="27" name="Shape 18"/>
          <p:cNvSpPr/>
          <p:nvPr/>
        </p:nvSpPr>
        <p:spPr>
          <a:xfrm>
            <a:off x="8549640" y="3913632"/>
            <a:ext cx="1691640" cy="1965960"/>
          </a:xfrm>
          <a:prstGeom prst="roundRect">
            <a:avLst>
              <a:gd name="adj" fmla="val 3243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8" name="Image 7" descr="/mnt/data/promo_work/ppt/media/image29.png"/>
          <p:cNvPicPr>
            <a:picLocks noChangeAspect="1"/>
          </p:cNvPicPr>
          <p:nvPr/>
        </p:nvPicPr>
        <p:blipFill>
          <a:blip r:embed="rId9"/>
          <a:srcRect l="20149" r="20149"/>
          <a:stretch/>
        </p:blipFill>
        <p:spPr>
          <a:xfrm>
            <a:off x="8567928" y="3931920"/>
            <a:ext cx="1655064" cy="1655064"/>
          </a:xfrm>
          <a:prstGeom prst="rect">
            <a:avLst/>
          </a:prstGeom>
        </p:spPr>
      </p:pic>
      <p:sp>
        <p:nvSpPr>
          <p:cNvPr id="29" name="Text 19"/>
          <p:cNvSpPr/>
          <p:nvPr/>
        </p:nvSpPr>
        <p:spPr>
          <a:xfrm>
            <a:off x="8613648" y="5660136"/>
            <a:ext cx="15636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Layered weld build-up</a:t>
            </a:r>
            <a:endParaRPr lang="en-US" sz="930" dirty="0"/>
          </a:p>
        </p:txBody>
      </p:sp>
      <p:sp>
        <p:nvSpPr>
          <p:cNvPr id="30" name="Shape 20"/>
          <p:cNvSpPr/>
          <p:nvPr/>
        </p:nvSpPr>
        <p:spPr>
          <a:xfrm>
            <a:off x="10469880" y="3913632"/>
            <a:ext cx="1143000" cy="1965960"/>
          </a:xfrm>
          <a:prstGeom prst="roundRect">
            <a:avLst>
              <a:gd name="adj" fmla="val 4000"/>
            </a:avLst>
          </a:prstGeom>
          <a:solidFill>
            <a:srgbClr val="123B66"/>
          </a:solidFill>
          <a:ln w="12700">
            <a:solidFill>
              <a:srgbClr val="123B6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1" name="Text 21"/>
          <p:cNvSpPr/>
          <p:nvPr/>
        </p:nvSpPr>
        <p:spPr>
          <a:xfrm>
            <a:off x="10588752" y="4169664"/>
            <a:ext cx="914400" cy="13258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marL="0" indent="0" algn="ctr">
              <a:buNone/>
            </a:pPr>
            <a:r>
              <a:rPr lang="en-US" sz="1030" b="1" dirty="0">
                <a:solidFill>
                  <a:srgbClr val="FFFFFF"/>
                </a:solidFill>
              </a:rPr>
              <a:t>Materials shown</a:t>
            </a:r>
            <a:endParaRPr lang="en-US" sz="1030" dirty="0"/>
          </a:p>
          <a:p>
            <a:pPr marL="0" indent="0" algn="ctr">
              <a:buNone/>
            </a:pPr>
            <a:endParaRPr lang="en-US" sz="1030" dirty="0"/>
          </a:p>
          <a:p>
            <a:pPr marL="0" indent="0" algn="ctr">
              <a:buNone/>
            </a:pPr>
            <a:r>
              <a:rPr lang="en-US" sz="1030" b="1" dirty="0">
                <a:solidFill>
                  <a:srgbClr val="FFFFFF"/>
                </a:solidFill>
              </a:rPr>
              <a:t>Carbon steel</a:t>
            </a:r>
            <a:endParaRPr lang="en-US" sz="1030" dirty="0"/>
          </a:p>
          <a:p>
            <a:pPr marL="0" indent="0" algn="ctr">
              <a:buNone/>
            </a:pPr>
            <a:r>
              <a:rPr lang="en-US" sz="1030" b="1" dirty="0">
                <a:solidFill>
                  <a:srgbClr val="FFFFFF"/>
                </a:solidFill>
              </a:rPr>
              <a:t>Stainless steel</a:t>
            </a:r>
            <a:endParaRPr lang="en-US" sz="1030" dirty="0"/>
          </a:p>
          <a:p>
            <a:pPr marL="0" indent="0" algn="ctr">
              <a:buNone/>
            </a:pPr>
            <a:r>
              <a:rPr lang="en-US" sz="1030" b="1" dirty="0">
                <a:solidFill>
                  <a:srgbClr val="FFFFFF"/>
                </a:solidFill>
              </a:rPr>
              <a:t>Aluminium</a:t>
            </a:r>
            <a:endParaRPr lang="en-US" sz="1030" dirty="0"/>
          </a:p>
        </p:txBody>
      </p:sp>
      <p:sp>
        <p:nvSpPr>
          <p:cNvPr id="32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658600" y="657453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4</a:t>
            </a:fld>
            <a:endParaRPr lang="en-US"/>
          </a:p>
        </p:txBody>
      </p:sp>
      <p:pic>
        <p:nvPicPr>
          <p:cNvPr id="35" name="Image 0" descr="/mnt/data/promo_work/ppt/media/image3.png">
            <a:extLst>
              <a:ext uri="{FF2B5EF4-FFF2-40B4-BE49-F238E27FC236}">
                <a16:creationId xmlns:a16="http://schemas.microsoft.com/office/drawing/2014/main" id="{27A200AC-AA5D-E647-5150-C8F74F799C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5306" y="347471"/>
            <a:ext cx="1465263" cy="6762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B8992C2-8D8C-607E-37A4-1D541DE7D2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9520" y="347472"/>
            <a:ext cx="3028950" cy="6762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93192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45E91"/>
                </a:solidFill>
              </a:rPr>
              <a:t>Products</a:t>
            </a:r>
            <a:endParaRPr lang="en-US" sz="1200" dirty="0"/>
          </a:p>
        </p:txBody>
      </p:sp>
      <p:sp>
        <p:nvSpPr>
          <p:cNvPr id="4" name="Text 1"/>
          <p:cNvSpPr/>
          <p:nvPr/>
        </p:nvSpPr>
        <p:spPr>
          <a:xfrm>
            <a:off x="548640" y="731520"/>
            <a:ext cx="658368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293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Examples of delivered products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548640" y="1353312"/>
            <a:ext cx="7315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5B6777"/>
                </a:solidFill>
              </a:rPr>
              <a:t>The original deck shows a broad mix of ducting, tanks, boxes, machined parts and fabricated steel components.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548640" y="1874520"/>
            <a:ext cx="3063240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7" name="Image 1" descr="/mnt/data/promo_work/ppt/media/image20.png"/>
          <p:cNvPicPr>
            <a:picLocks noChangeAspect="1"/>
          </p:cNvPicPr>
          <p:nvPr/>
        </p:nvPicPr>
        <p:blipFill>
          <a:blip r:embed="rId3"/>
          <a:srcRect t="21478" b="21478"/>
          <a:stretch/>
        </p:blipFill>
        <p:spPr>
          <a:xfrm>
            <a:off x="566928" y="1892808"/>
            <a:ext cx="3026664" cy="14721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2648" y="3438144"/>
            <a:ext cx="29352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Duct / hopper fabrication</a:t>
            </a:r>
            <a:endParaRPr lang="en-US" sz="930" dirty="0"/>
          </a:p>
        </p:txBody>
      </p:sp>
      <p:sp>
        <p:nvSpPr>
          <p:cNvPr id="9" name="Shape 5"/>
          <p:cNvSpPr/>
          <p:nvPr/>
        </p:nvSpPr>
        <p:spPr>
          <a:xfrm>
            <a:off x="4069080" y="1874520"/>
            <a:ext cx="3063240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0" name="Image 2" descr="/mnt/data/promo_work/ppt/media/image21.png"/>
          <p:cNvPicPr>
            <a:picLocks noChangeAspect="1"/>
          </p:cNvPicPr>
          <p:nvPr/>
        </p:nvPicPr>
        <p:blipFill>
          <a:blip r:embed="rId4"/>
          <a:srcRect t="25326" b="25326"/>
          <a:stretch/>
        </p:blipFill>
        <p:spPr>
          <a:xfrm>
            <a:off x="4087368" y="1892808"/>
            <a:ext cx="3026664" cy="147218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133088" y="3438144"/>
            <a:ext cx="29352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Small tank</a:t>
            </a:r>
            <a:endParaRPr lang="en-US" sz="930" dirty="0"/>
          </a:p>
        </p:txBody>
      </p:sp>
      <p:sp>
        <p:nvSpPr>
          <p:cNvPr id="12" name="Shape 7"/>
          <p:cNvSpPr/>
          <p:nvPr/>
        </p:nvSpPr>
        <p:spPr>
          <a:xfrm>
            <a:off x="7589520" y="1874520"/>
            <a:ext cx="3063240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3" name="Image 3" descr="/mnt/data/promo_work/ppt/media/image22.png"/>
          <p:cNvPicPr>
            <a:picLocks noChangeAspect="1"/>
          </p:cNvPicPr>
          <p:nvPr/>
        </p:nvPicPr>
        <p:blipFill>
          <a:blip r:embed="rId5"/>
          <a:srcRect t="17573" b="17573"/>
          <a:stretch/>
        </p:blipFill>
        <p:spPr>
          <a:xfrm>
            <a:off x="7607808" y="1892808"/>
            <a:ext cx="3026664" cy="147218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653528" y="3438144"/>
            <a:ext cx="29352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Stainless steel boxes</a:t>
            </a:r>
            <a:endParaRPr lang="en-US" sz="930" dirty="0"/>
          </a:p>
        </p:txBody>
      </p:sp>
      <p:sp>
        <p:nvSpPr>
          <p:cNvPr id="15" name="Shape 9"/>
          <p:cNvSpPr/>
          <p:nvPr/>
        </p:nvSpPr>
        <p:spPr>
          <a:xfrm>
            <a:off x="548640" y="4069080"/>
            <a:ext cx="3063240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6" name="Image 4" descr="/mnt/data/promo_work/ppt/media/image25.png"/>
          <p:cNvPicPr>
            <a:picLocks noChangeAspect="1"/>
          </p:cNvPicPr>
          <p:nvPr/>
        </p:nvPicPr>
        <p:blipFill>
          <a:blip r:embed="rId6"/>
          <a:srcRect t="31747" b="31747"/>
          <a:stretch/>
        </p:blipFill>
        <p:spPr>
          <a:xfrm>
            <a:off x="566928" y="4087368"/>
            <a:ext cx="3026664" cy="1472184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612648" y="5632704"/>
            <a:ext cx="29352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Reservoir / cabinet</a:t>
            </a:r>
            <a:endParaRPr lang="en-US" sz="930" dirty="0"/>
          </a:p>
        </p:txBody>
      </p:sp>
      <p:sp>
        <p:nvSpPr>
          <p:cNvPr id="18" name="Shape 11"/>
          <p:cNvSpPr/>
          <p:nvPr/>
        </p:nvSpPr>
        <p:spPr>
          <a:xfrm>
            <a:off x="4069080" y="4069080"/>
            <a:ext cx="3063240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9" name="Image 5" descr="/mnt/data/promo_work/ppt/media/image4.png"/>
          <p:cNvPicPr>
            <a:picLocks noChangeAspect="1"/>
          </p:cNvPicPr>
          <p:nvPr/>
        </p:nvPicPr>
        <p:blipFill>
          <a:blip r:embed="rId7"/>
          <a:srcRect t="20959" b="20959"/>
          <a:stretch/>
        </p:blipFill>
        <p:spPr>
          <a:xfrm>
            <a:off x="4087368" y="4087368"/>
            <a:ext cx="3026664" cy="1472184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4133088" y="5632704"/>
            <a:ext cx="29352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Flanges and fittings</a:t>
            </a:r>
            <a:endParaRPr lang="en-US" sz="930" dirty="0"/>
          </a:p>
        </p:txBody>
      </p:sp>
      <p:sp>
        <p:nvSpPr>
          <p:cNvPr id="21" name="Shape 13"/>
          <p:cNvSpPr/>
          <p:nvPr/>
        </p:nvSpPr>
        <p:spPr>
          <a:xfrm>
            <a:off x="7589520" y="4069080"/>
            <a:ext cx="3063240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2" name="Image 6" descr="/mnt/data/promo_work/ppt/media/image26.png"/>
          <p:cNvPicPr>
            <a:picLocks noChangeAspect="1"/>
          </p:cNvPicPr>
          <p:nvPr/>
        </p:nvPicPr>
        <p:blipFill>
          <a:blip r:embed="rId8"/>
          <a:srcRect t="20658" b="20658"/>
          <a:stretch/>
        </p:blipFill>
        <p:spPr>
          <a:xfrm>
            <a:off x="7607808" y="4087368"/>
            <a:ext cx="3026664" cy="1472184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7653528" y="5632704"/>
            <a:ext cx="293522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Steel structure element</a:t>
            </a:r>
            <a:endParaRPr lang="en-US" sz="93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658600" y="657453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5</a:t>
            </a:fld>
            <a:endParaRPr lang="en-US"/>
          </a:p>
        </p:txBody>
      </p:sp>
      <p:pic>
        <p:nvPicPr>
          <p:cNvPr id="24" name="Image 0" descr="/mnt/data/promo_work/ppt/media/image3.png">
            <a:extLst>
              <a:ext uri="{FF2B5EF4-FFF2-40B4-BE49-F238E27FC236}">
                <a16:creationId xmlns:a16="http://schemas.microsoft.com/office/drawing/2014/main" id="{B25F8860-4B7C-E2D1-B13F-579CB3484B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5306" y="347471"/>
            <a:ext cx="1465263" cy="6762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894CED-4B86-489B-8ED0-0BC8FD268F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9520" y="347472"/>
            <a:ext cx="3028950" cy="6762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93192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45E91"/>
                </a:solidFill>
              </a:rPr>
              <a:t>Why Prometheus Metal</a:t>
            </a:r>
            <a:endParaRPr lang="en-US" sz="1200" dirty="0"/>
          </a:p>
        </p:txBody>
      </p:sp>
      <p:sp>
        <p:nvSpPr>
          <p:cNvPr id="4" name="Text 1"/>
          <p:cNvSpPr/>
          <p:nvPr/>
        </p:nvSpPr>
        <p:spPr>
          <a:xfrm>
            <a:off x="548640" y="731520"/>
            <a:ext cx="658368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293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Positioning for customer and subcontract work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548640" y="1353312"/>
            <a:ext cx="7315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5B6777"/>
                </a:solidFill>
              </a:rPr>
              <a:t>A concise closing slide that helps the presentation read like a commercial document, not only a machine list.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548640" y="1874520"/>
            <a:ext cx="6537960" cy="4343400"/>
          </a:xfrm>
          <a:prstGeom prst="roundRect">
            <a:avLst>
              <a:gd name="adj" fmla="val 1263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868680" y="2240280"/>
            <a:ext cx="5715000" cy="32461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160020" indent="-160020">
              <a:buSzPct val="100000"/>
              <a:buChar char="•"/>
            </a:pPr>
            <a:r>
              <a:rPr lang="en-US" sz="1400" dirty="0">
                <a:solidFill>
                  <a:srgbClr val="1F2937"/>
                </a:solidFill>
              </a:rPr>
              <a:t>Custom welded assemblies and fabricated parts</a:t>
            </a:r>
            <a:endParaRPr lang="en-US" sz="1400" dirty="0"/>
          </a:p>
          <a:p>
            <a:pPr marL="160020" indent="-160020">
              <a:buSzPct val="100000"/>
              <a:buChar char="•"/>
            </a:pPr>
            <a:r>
              <a:rPr lang="en-US" sz="1400" dirty="0">
                <a:solidFill>
                  <a:srgbClr val="1F2937"/>
                </a:solidFill>
              </a:rPr>
              <a:t>Coverage across carbon steel, stainless steel and aluminium work shown in the source deck</a:t>
            </a:r>
            <a:endParaRPr lang="en-US" sz="1400" dirty="0"/>
          </a:p>
          <a:p>
            <a:pPr marL="160020" indent="-160020">
              <a:buSzPct val="100000"/>
              <a:buChar char="•"/>
            </a:pPr>
            <a:r>
              <a:rPr lang="en-US" sz="1400" dirty="0">
                <a:solidFill>
                  <a:srgbClr val="1F2937"/>
                </a:solidFill>
              </a:rPr>
              <a:t>In-house cutting, bending, machining, chamfering and welding assets</a:t>
            </a:r>
            <a:endParaRPr lang="en-US" sz="1400" dirty="0"/>
          </a:p>
          <a:p>
            <a:pPr marL="160020" indent="-160020">
              <a:buSzPct val="100000"/>
              <a:buChar char="•"/>
            </a:pPr>
            <a:r>
              <a:rPr lang="en-US" sz="1400" dirty="0">
                <a:solidFill>
                  <a:srgbClr val="1F2937"/>
                </a:solidFill>
              </a:rPr>
              <a:t>Useful profile for industrial subcontracting, fabricated components and short-run custom work</a:t>
            </a:r>
            <a:endParaRPr lang="en-US" sz="1400" dirty="0"/>
          </a:p>
          <a:p>
            <a:pPr marL="160020" indent="-160020">
              <a:buSzPct val="100000"/>
              <a:buChar char="•"/>
            </a:pPr>
            <a:r>
              <a:rPr lang="en-US" sz="1400" dirty="0">
                <a:solidFill>
                  <a:srgbClr val="1F2937"/>
                </a:solidFill>
              </a:rPr>
              <a:t>Structured quality section with ISO management certifications and listed welder qualifications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7315200" y="1874520"/>
            <a:ext cx="2057400" cy="1920240"/>
          </a:xfrm>
          <a:prstGeom prst="roundRect">
            <a:avLst>
              <a:gd name="adj" fmla="val 285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9" name="Image 1" descr="/mnt/data/promo_work/ppt/media/image19.png"/>
          <p:cNvPicPr>
            <a:picLocks noChangeAspect="1"/>
          </p:cNvPicPr>
          <p:nvPr/>
        </p:nvPicPr>
        <p:blipFill>
          <a:blip r:embed="rId3"/>
          <a:srcRect l="16461" r="16461"/>
          <a:stretch/>
        </p:blipFill>
        <p:spPr>
          <a:xfrm>
            <a:off x="7333488" y="1892808"/>
            <a:ext cx="2020824" cy="160934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379208" y="3575304"/>
            <a:ext cx="192938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Stainless fabrication</a:t>
            </a:r>
            <a:endParaRPr lang="en-US" sz="930" dirty="0"/>
          </a:p>
        </p:txBody>
      </p:sp>
      <p:sp>
        <p:nvSpPr>
          <p:cNvPr id="11" name="Shape 7"/>
          <p:cNvSpPr/>
          <p:nvPr/>
        </p:nvSpPr>
        <p:spPr>
          <a:xfrm>
            <a:off x="9582912" y="1874520"/>
            <a:ext cx="2057400" cy="1920240"/>
          </a:xfrm>
          <a:prstGeom prst="roundRect">
            <a:avLst>
              <a:gd name="adj" fmla="val 285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2" name="Image 2" descr="/mnt/data/promo_work/ppt/media/image8.png"/>
          <p:cNvPicPr>
            <a:picLocks noChangeAspect="1"/>
          </p:cNvPicPr>
          <p:nvPr/>
        </p:nvPicPr>
        <p:blipFill>
          <a:blip r:embed="rId4"/>
          <a:srcRect l="20288" r="20288"/>
          <a:stretch/>
        </p:blipFill>
        <p:spPr>
          <a:xfrm>
            <a:off x="9601200" y="1892808"/>
            <a:ext cx="2020824" cy="160934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646920" y="3575304"/>
            <a:ext cx="192938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Complex assembly</a:t>
            </a:r>
            <a:endParaRPr lang="en-US" sz="930" dirty="0"/>
          </a:p>
        </p:txBody>
      </p:sp>
      <p:sp>
        <p:nvSpPr>
          <p:cNvPr id="14" name="Shape 9"/>
          <p:cNvSpPr/>
          <p:nvPr/>
        </p:nvSpPr>
        <p:spPr>
          <a:xfrm>
            <a:off x="7315200" y="4096512"/>
            <a:ext cx="2057400" cy="1920240"/>
          </a:xfrm>
          <a:prstGeom prst="roundRect">
            <a:avLst>
              <a:gd name="adj" fmla="val 285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5" name="Image 3" descr="/mnt/data/promo_work/ppt/media/image26.png"/>
          <p:cNvPicPr>
            <a:picLocks noChangeAspect="1"/>
          </p:cNvPicPr>
          <p:nvPr/>
        </p:nvPicPr>
        <p:blipFill>
          <a:blip r:embed="rId5"/>
          <a:srcRect t="1959" b="1959"/>
          <a:stretch/>
        </p:blipFill>
        <p:spPr>
          <a:xfrm>
            <a:off x="7333488" y="4114800"/>
            <a:ext cx="2020824" cy="160934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379208" y="5797296"/>
            <a:ext cx="192938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Welded structure</a:t>
            </a:r>
            <a:endParaRPr lang="en-US" sz="930" dirty="0"/>
          </a:p>
        </p:txBody>
      </p:sp>
      <p:sp>
        <p:nvSpPr>
          <p:cNvPr id="17" name="Shape 11"/>
          <p:cNvSpPr/>
          <p:nvPr/>
        </p:nvSpPr>
        <p:spPr>
          <a:xfrm>
            <a:off x="9582912" y="4096512"/>
            <a:ext cx="2057400" cy="1920240"/>
          </a:xfrm>
          <a:prstGeom prst="roundRect">
            <a:avLst>
              <a:gd name="adj" fmla="val 2857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8" name="Image 4" descr="/mnt/data/promo_work/ppt/media/image24.png"/>
          <p:cNvPicPr>
            <a:picLocks noChangeAspect="1"/>
          </p:cNvPicPr>
          <p:nvPr/>
        </p:nvPicPr>
        <p:blipFill>
          <a:blip r:embed="rId6"/>
          <a:srcRect t="8356" b="8356"/>
          <a:stretch/>
        </p:blipFill>
        <p:spPr>
          <a:xfrm>
            <a:off x="9601200" y="4114800"/>
            <a:ext cx="2020824" cy="1609344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9646920" y="5797296"/>
            <a:ext cx="1929384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30" dirty="0">
                <a:solidFill>
                  <a:srgbClr val="1F2937"/>
                </a:solidFill>
              </a:rPr>
              <a:t>Machined parts</a:t>
            </a:r>
            <a:endParaRPr lang="en-US" sz="93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658600" y="657453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6</a:t>
            </a:fld>
            <a:endParaRPr lang="en-US"/>
          </a:p>
        </p:txBody>
      </p:sp>
      <p:pic>
        <p:nvPicPr>
          <p:cNvPr id="20" name="Image 0" descr="/mnt/data/promo_work/ppt/media/image3.png">
            <a:extLst>
              <a:ext uri="{FF2B5EF4-FFF2-40B4-BE49-F238E27FC236}">
                <a16:creationId xmlns:a16="http://schemas.microsoft.com/office/drawing/2014/main" id="{CA1FED2F-FD09-1618-98A4-CD6B45B19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5306" y="347471"/>
            <a:ext cx="1465263" cy="676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F94FBA-2E02-F3A4-5AA4-B7A9E979A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9520" y="347472"/>
            <a:ext cx="3028950" cy="6762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93192"/>
            <a:ext cx="4389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45E91"/>
                </a:solidFill>
              </a:rPr>
              <a:t>Quality &amp; Certification</a:t>
            </a:r>
            <a:endParaRPr lang="en-US" sz="1200" dirty="0"/>
          </a:p>
        </p:txBody>
      </p:sp>
      <p:sp>
        <p:nvSpPr>
          <p:cNvPr id="4" name="Text 1"/>
          <p:cNvSpPr/>
          <p:nvPr/>
        </p:nvSpPr>
        <p:spPr>
          <a:xfrm>
            <a:off x="548640" y="731520"/>
            <a:ext cx="658368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293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Quality certifications and welding qualifications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548640" y="1353312"/>
            <a:ext cx="7315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5B6777"/>
                </a:solidFill>
              </a:rPr>
              <a:t>Reformatted from the source presentation for easier review by buyers and quality teams.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548640" y="1828800"/>
            <a:ext cx="4251960" cy="4526280"/>
          </a:xfrm>
          <a:prstGeom prst="roundRect">
            <a:avLst>
              <a:gd name="adj" fmla="val 1290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804672" y="2057400"/>
            <a:ext cx="28346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45E91"/>
                </a:solidFill>
              </a:rPr>
              <a:t>Management system certifications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804672" y="2331720"/>
            <a:ext cx="3383280" cy="11430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146304" indent="-146304">
              <a:buSzPct val="100000"/>
              <a:buChar char="•"/>
            </a:pPr>
            <a:r>
              <a:rPr lang="en-US" sz="1280" dirty="0">
                <a:solidFill>
                  <a:srgbClr val="1F2937"/>
                </a:solidFill>
              </a:rPr>
              <a:t>ISO 9001 – applicable edition</a:t>
            </a:r>
            <a:endParaRPr lang="en-US" sz="1280" dirty="0"/>
          </a:p>
          <a:p>
            <a:pPr marL="146304" indent="-146304">
              <a:buSzPct val="100000"/>
              <a:buChar char="•"/>
            </a:pPr>
            <a:r>
              <a:rPr lang="en-US" sz="1280" dirty="0">
                <a:solidFill>
                  <a:srgbClr val="1F2937"/>
                </a:solidFill>
              </a:rPr>
              <a:t>ISO 14001 – applicable edition</a:t>
            </a:r>
            <a:endParaRPr lang="en-US" sz="1280" dirty="0"/>
          </a:p>
          <a:p>
            <a:pPr marL="146304" indent="-146304">
              <a:buSzPct val="100000"/>
              <a:buChar char="•"/>
            </a:pPr>
            <a:r>
              <a:rPr lang="en-US" sz="1280" dirty="0">
                <a:solidFill>
                  <a:srgbClr val="1F2937"/>
                </a:solidFill>
              </a:rPr>
              <a:t>ISO 45001 – applicable edition</a:t>
            </a:r>
            <a:endParaRPr lang="en-US" sz="1280" dirty="0"/>
          </a:p>
        </p:txBody>
      </p:sp>
      <p:sp>
        <p:nvSpPr>
          <p:cNvPr id="9" name="Text 6"/>
          <p:cNvSpPr/>
          <p:nvPr/>
        </p:nvSpPr>
        <p:spPr>
          <a:xfrm>
            <a:off x="804672" y="3794760"/>
            <a:ext cx="2468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45E91"/>
                </a:solidFill>
              </a:rPr>
              <a:t>Welder qualifications listed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804672" y="4069080"/>
            <a:ext cx="3291840" cy="8686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/>
          <a:lstStyle/>
          <a:p>
            <a:pPr marL="146304" indent="-146304">
              <a:buSzPct val="100000"/>
              <a:buChar char="•"/>
            </a:pPr>
            <a:r>
              <a:rPr lang="en-US" sz="1280" dirty="0">
                <a:solidFill>
                  <a:srgbClr val="1F2937"/>
                </a:solidFill>
              </a:rPr>
              <a:t>ISO 9606-2:2006 – 131, 141.</a:t>
            </a:r>
            <a:endParaRPr lang="en-US" sz="1280" dirty="0"/>
          </a:p>
          <a:p>
            <a:pPr marL="146304" indent="-146304">
              <a:buSzPct val="100000"/>
              <a:buChar char="•"/>
            </a:pPr>
            <a:r>
              <a:rPr lang="en-US" sz="1280" dirty="0">
                <a:solidFill>
                  <a:srgbClr val="1F2937"/>
                </a:solidFill>
              </a:rPr>
              <a:t>ISO 9606-1:2017 – 141, 135, 136, 138.</a:t>
            </a:r>
            <a:endParaRPr lang="en-US" sz="1280" dirty="0"/>
          </a:p>
        </p:txBody>
      </p:sp>
      <p:sp>
        <p:nvSpPr>
          <p:cNvPr id="11" name="Shape 8"/>
          <p:cNvSpPr/>
          <p:nvPr/>
        </p:nvSpPr>
        <p:spPr>
          <a:xfrm>
            <a:off x="5166360" y="1847088"/>
            <a:ext cx="1417320" cy="182880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2" name="Image 1" descr="/mnt/data/promo_work/ppt/media/image31.png"/>
          <p:cNvPicPr>
            <a:picLocks noChangeAspect="1"/>
          </p:cNvPicPr>
          <p:nvPr/>
        </p:nvPicPr>
        <p:blipFill>
          <a:blip r:embed="rId3"/>
          <a:srcRect t="4363" b="4363"/>
          <a:stretch/>
        </p:blipFill>
        <p:spPr>
          <a:xfrm>
            <a:off x="5184648" y="1865376"/>
            <a:ext cx="1380744" cy="179222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6720840" y="1847088"/>
            <a:ext cx="1417320" cy="182880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4" name="Image 2" descr="/mnt/data/promo_work/ppt/media/image32.png"/>
          <p:cNvPicPr>
            <a:picLocks noChangeAspect="1"/>
          </p:cNvPicPr>
          <p:nvPr/>
        </p:nvPicPr>
        <p:blipFill>
          <a:blip r:embed="rId4"/>
          <a:srcRect t="4535" b="4535"/>
          <a:stretch/>
        </p:blipFill>
        <p:spPr>
          <a:xfrm>
            <a:off x="6739128" y="1865376"/>
            <a:ext cx="1380744" cy="1792224"/>
          </a:xfrm>
          <a:prstGeom prst="rect">
            <a:avLst/>
          </a:prstGeom>
        </p:spPr>
      </p:pic>
      <p:sp>
        <p:nvSpPr>
          <p:cNvPr id="15" name="Shape 10"/>
          <p:cNvSpPr/>
          <p:nvPr/>
        </p:nvSpPr>
        <p:spPr>
          <a:xfrm>
            <a:off x="8275320" y="1847088"/>
            <a:ext cx="1417320" cy="182880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6" name="Image 3" descr="/mnt/data/promo_work/ppt/media/image33.png"/>
          <p:cNvPicPr>
            <a:picLocks noChangeAspect="1"/>
          </p:cNvPicPr>
          <p:nvPr/>
        </p:nvPicPr>
        <p:blipFill>
          <a:blip r:embed="rId5"/>
          <a:srcRect t="4500" b="4500"/>
          <a:stretch/>
        </p:blipFill>
        <p:spPr>
          <a:xfrm>
            <a:off x="8293608" y="1865376"/>
            <a:ext cx="1380744" cy="1792224"/>
          </a:xfrm>
          <a:prstGeom prst="rect">
            <a:avLst/>
          </a:prstGeom>
        </p:spPr>
      </p:pic>
      <p:sp>
        <p:nvSpPr>
          <p:cNvPr id="17" name="Shape 11"/>
          <p:cNvSpPr/>
          <p:nvPr/>
        </p:nvSpPr>
        <p:spPr>
          <a:xfrm>
            <a:off x="9829800" y="1847088"/>
            <a:ext cx="1417320" cy="182880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8" name="Image 4" descr="/mnt/data/promo_work/ppt/media/image34.jpeg"/>
          <p:cNvPicPr>
            <a:picLocks noChangeAspect="1"/>
          </p:cNvPicPr>
          <p:nvPr/>
        </p:nvPicPr>
        <p:blipFill>
          <a:blip r:embed="rId6"/>
          <a:srcRect l="11480" r="11480"/>
          <a:stretch/>
        </p:blipFill>
        <p:spPr>
          <a:xfrm>
            <a:off x="9848088" y="1865376"/>
            <a:ext cx="1380744" cy="1792224"/>
          </a:xfrm>
          <a:prstGeom prst="rect">
            <a:avLst/>
          </a:prstGeom>
        </p:spPr>
      </p:pic>
      <p:sp>
        <p:nvSpPr>
          <p:cNvPr id="19" name="Shape 12"/>
          <p:cNvSpPr/>
          <p:nvPr/>
        </p:nvSpPr>
        <p:spPr>
          <a:xfrm>
            <a:off x="5166360" y="3904488"/>
            <a:ext cx="1417320" cy="182880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0" name="Image 5" descr="/mnt/data/promo_work/ppt/media/image35.jpeg"/>
          <p:cNvPicPr>
            <a:picLocks noChangeAspect="1"/>
          </p:cNvPicPr>
          <p:nvPr/>
        </p:nvPicPr>
        <p:blipFill>
          <a:blip r:embed="rId7"/>
          <a:srcRect l="11480" r="11480"/>
          <a:stretch/>
        </p:blipFill>
        <p:spPr>
          <a:xfrm>
            <a:off x="5184648" y="3922776"/>
            <a:ext cx="1380744" cy="1792224"/>
          </a:xfrm>
          <a:prstGeom prst="rect">
            <a:avLst/>
          </a:prstGeom>
        </p:spPr>
      </p:pic>
      <p:sp>
        <p:nvSpPr>
          <p:cNvPr id="21" name="Shape 13"/>
          <p:cNvSpPr/>
          <p:nvPr/>
        </p:nvSpPr>
        <p:spPr>
          <a:xfrm>
            <a:off x="6720840" y="3904488"/>
            <a:ext cx="1417320" cy="182880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2" name="Image 6" descr="/mnt/data/promo_work/ppt/media/image36.jpeg"/>
          <p:cNvPicPr>
            <a:picLocks noChangeAspect="1"/>
          </p:cNvPicPr>
          <p:nvPr/>
        </p:nvPicPr>
        <p:blipFill>
          <a:blip r:embed="rId8"/>
          <a:srcRect l="11480" r="11480"/>
          <a:stretch/>
        </p:blipFill>
        <p:spPr>
          <a:xfrm>
            <a:off x="6739128" y="3922776"/>
            <a:ext cx="1380744" cy="1792224"/>
          </a:xfrm>
          <a:prstGeom prst="rect">
            <a:avLst/>
          </a:prstGeom>
        </p:spPr>
      </p:pic>
      <p:sp>
        <p:nvSpPr>
          <p:cNvPr id="23" name="Shape 14"/>
          <p:cNvSpPr/>
          <p:nvPr/>
        </p:nvSpPr>
        <p:spPr>
          <a:xfrm>
            <a:off x="8275320" y="3904488"/>
            <a:ext cx="1417320" cy="182880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2700">
            <a:solidFill>
              <a:srgbClr val="D6DDE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4" name="Image 7" descr="/mnt/data/promo_work/ppt/media/image37.png"/>
          <p:cNvPicPr>
            <a:picLocks noChangeAspect="1"/>
          </p:cNvPicPr>
          <p:nvPr/>
        </p:nvPicPr>
        <p:blipFill>
          <a:blip r:embed="rId9"/>
          <a:srcRect l="12302" r="12302"/>
          <a:stretch/>
        </p:blipFill>
        <p:spPr>
          <a:xfrm>
            <a:off x="8293608" y="3922776"/>
            <a:ext cx="1380744" cy="1792224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658600" y="657453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7</a:t>
            </a:fld>
            <a:endParaRPr lang="en-US"/>
          </a:p>
        </p:txBody>
      </p:sp>
      <p:pic>
        <p:nvPicPr>
          <p:cNvPr id="26" name="Image 0" descr="/mnt/data/promo_work/ppt/media/image3.png">
            <a:extLst>
              <a:ext uri="{FF2B5EF4-FFF2-40B4-BE49-F238E27FC236}">
                <a16:creationId xmlns:a16="http://schemas.microsoft.com/office/drawing/2014/main" id="{14D52F50-0193-817E-9723-F21AF0C38E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5306" y="347471"/>
            <a:ext cx="1465263" cy="6762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7EBB5B-F3DA-3CE7-A1AA-D815329F29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9520" y="347472"/>
            <a:ext cx="3028950" cy="6762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256032"/>
            <a:ext cx="12191695" cy="6400800"/>
          </a:xfrm>
          <a:prstGeom prst="rect">
            <a:avLst/>
          </a:prstGeom>
          <a:solidFill>
            <a:srgbClr val="123B66"/>
          </a:solidFill>
          <a:ln w="12700">
            <a:solidFill>
              <a:srgbClr val="123B66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31520" y="2057400"/>
            <a:ext cx="33832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Thank you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749808" y="2834640"/>
            <a:ext cx="27432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D7E5F2"/>
                </a:solidFill>
              </a:rPr>
              <a:t>Prometheus Metal SRL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solidFill>
                  <a:srgbClr val="D7E5F2"/>
                </a:solidFill>
              </a:rPr>
              <a:t>Buzău, Romania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749808" y="3794760"/>
            <a:ext cx="42062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BFD0DF"/>
                </a:solidFill>
              </a:rPr>
              <a:t>A cleaner version of the original company deck, prepared for client-facing use.</a:t>
            </a:r>
            <a:endParaRPr lang="en-US" sz="115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658600" y="657453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8</a:t>
            </a:fld>
            <a:endParaRPr lang="en-US"/>
          </a:p>
        </p:txBody>
      </p:sp>
      <p:pic>
        <p:nvPicPr>
          <p:cNvPr id="8" name="Picture 7" descr="image.png">
            <a:extLst>
              <a:ext uri="{FF2B5EF4-FFF2-40B4-BE49-F238E27FC236}">
                <a16:creationId xmlns:a16="http://schemas.microsoft.com/office/drawing/2014/main" id="{E4F34B68-EF08-7AE8-E0D7-2843B34FC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880" y="2081413"/>
            <a:ext cx="5148072" cy="2750038"/>
          </a:xfrm>
          <a:prstGeom prst="rect">
            <a:avLst/>
          </a:prstGeom>
        </p:spPr>
      </p:pic>
      <p:pic>
        <p:nvPicPr>
          <p:cNvPr id="11" name="Image 0" descr="/mnt/data/promo_work/ppt/media/image3.png">
            <a:extLst>
              <a:ext uri="{FF2B5EF4-FFF2-40B4-BE49-F238E27FC236}">
                <a16:creationId xmlns:a16="http://schemas.microsoft.com/office/drawing/2014/main" id="{DFF4A2F6-F831-21DB-DC0B-DD948A4F7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306" y="1134045"/>
            <a:ext cx="1465263" cy="676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1AEED1-788F-F0E0-AC5A-7451A7E9C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" y="1134046"/>
            <a:ext cx="3028950" cy="6762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539</Words>
  <Application>Microsoft Office PowerPoint</Application>
  <PresentationFormat>Widescreen</PresentationFormat>
  <Paragraphs>123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Prometheus Metal - Company Presentation</dc:title>
  <dc:subject>Prometheus Metal company presentation</dc:subject>
  <dc:creator>OpenAI</dc:creator>
  <cp:lastModifiedBy>Mihail Nedelea</cp:lastModifiedBy>
  <cp:revision>2</cp:revision>
  <dcterms:created xsi:type="dcterms:W3CDTF">2026-04-20T12:03:05Z</dcterms:created>
  <dcterms:modified xsi:type="dcterms:W3CDTF">2026-04-21T07:06:44Z</dcterms:modified>
</cp:coreProperties>
</file>